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7315200" cy="96012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Condensed" panose="02000000000000000000" pitchFamily="2" charset="0"/>
      <p:regular r:id="rId24"/>
      <p:bold r:id="rId25"/>
      <p:italic r:id="rId26"/>
      <p:boldItalic r:id="rId27"/>
    </p:embeddedFont>
    <p:embeddedFont>
      <p:font typeface="Roboto Light" panose="02000000000000000000" pitchFamily="2" charset="0"/>
      <p:regular r:id="rId28"/>
      <p:bold r:id="rId29"/>
      <p:italic r:id="rId30"/>
      <p:boldItalic r:id="rId31"/>
    </p:embeddedFont>
    <p:embeddedFont>
      <p:font typeface="Roboto Medium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A5D060-5A12-4359-9D61-51C99B390391}">
  <a:tblStyle styleId="{E6A5D060-5A12-4359-9D61-51C99B3903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BEAC0F-37D9-40C8-BF8F-C4B46D3484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40" y="55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4173001a2_0_0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6" name="Google Shape;96;g154173001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bceaf734a3_0_0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">
                <a:solidFill>
                  <a:schemeClr val="dk1"/>
                </a:solidFill>
              </a:rPr>
              <a:t>January’s unemployment rate stayed unchanged at 3.7%, as did the labor force participation rate at 62.5%. The US unemployment rate has now come in at 3.7% for three consecutive months.</a:t>
            </a:r>
            <a:endParaRPr/>
          </a:p>
        </p:txBody>
      </p:sp>
      <p:sp>
        <p:nvSpPr>
          <p:cNvPr id="218" name="Google Shape;218;g1bceaf734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913e087e58_0_156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/>
              <a:t>The US inflation rate for January increased slightly to start the year, to 3.09%. Inflation has hovered in the 3 percent range since July, though it just logged its lowest YoY level since then. Core Inflation decreased slightly to 3.86% in January, nonetheless logging its 10th consecutive monthly decline. The monthly US Consumer Price Index rose 0.3% in January, and monthly US Personal Spending inched up 0.2%.</a:t>
            </a:r>
            <a:endParaRPr/>
          </a:p>
          <a:p>
            <a:pPr marL="0" indent="0">
              <a:lnSpc>
                <a:spcPct val="115000"/>
              </a:lnSpc>
              <a:buNone/>
            </a:pPr>
            <a:endParaRPr/>
          </a:p>
          <a:p>
            <a:pPr marL="0" indent="0">
              <a:lnSpc>
                <a:spcPct val="115000"/>
              </a:lnSpc>
              <a:buNone/>
            </a:pPr>
            <a:r>
              <a:rPr lang="en"/>
              <a:t>The Federal Reserve held its key Fed Funds Rate at 5.50% at its January 31st, 2024 meeting, marking the Fed’s fourth consecutive meeting in which rates were left unchanged.</a:t>
            </a:r>
            <a:endParaRPr/>
          </a:p>
        </p:txBody>
      </p:sp>
      <p:sp>
        <p:nvSpPr>
          <p:cNvPr id="228" name="Google Shape;228;g1913e087e5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913e087e58_0_182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"/>
              <a:t>MoM US New Single-Family Home Sales increased 1.5% in January, and MoM US Existing Home Sales increased by 3.1% to 4.00M in January. The Median Sales Price of Existing Homes fell 0.6% to $379,100 in January, a seventh straight monthly decline putting it 7.6% below its all-time high set in June 2023.</a:t>
            </a:r>
            <a:endParaRPr/>
          </a:p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/>
          </a:p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"/>
              <a:t>Mortgage rates increased slightly in February; the 15-year Mortgage Rate rose to 5.94% as of February 29th, and the 30-year ended the month at 6.94%.</a:t>
            </a:r>
            <a:endParaRPr/>
          </a:p>
        </p:txBody>
      </p:sp>
      <p:sp>
        <p:nvSpPr>
          <p:cNvPr id="238" name="Google Shape;238;g1913e087e58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3d2503807_0_35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">
                <a:solidFill>
                  <a:schemeClr val="dk1"/>
                </a:solidFill>
              </a:rPr>
              <a:t>The US ISM Manufacturing PMI failed to break into expansion territory, falling by 1.3 points in February to 47.8.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g213d250380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ba21f9850_0_31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">
                <a:solidFill>
                  <a:schemeClr val="dk1"/>
                </a:solidFill>
              </a:rPr>
              <a:t>Crude oil prices continued higher in February; the price of WTI was 3% higher at $78.53 per barrel while Brent rose 1.2% to $84.01 both as of February 26th. Higher oil prices led the average price of gas to increase 13 cents per gallon in February, closing the month at $3.37 per gallon.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8" name="Google Shape;258;g27ba21f985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913e087e58_0_34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/>
              <a:t>Treasury yields rose across the board even as equities rallied. Intermediate duration instruments posted the largest increases; the 2-year, 3-year, and 5-year all increased by 35 bps or more.</a:t>
            </a:r>
            <a:endParaRPr/>
          </a:p>
          <a:p>
            <a:pPr marL="0" indent="0">
              <a:buClr>
                <a:schemeClr val="dk1"/>
              </a:buClr>
              <a:buNone/>
            </a:pPr>
            <a:endParaRPr/>
          </a:p>
          <a:p>
            <a:pPr marL="0" indent="0">
              <a:buClr>
                <a:schemeClr val="dk1"/>
              </a:buClr>
              <a:buNone/>
            </a:pPr>
            <a:r>
              <a:rPr lang="en"/>
              <a:t>Bond ETFs largely mimicked their January performances in February. The short-term SPDR Bloomberg 1-3 Month T-Bill ETF (BIL) and iShares Boxx High Yield Corporate Bond (HYG) both inched higher. In long-term bonds, the iShares 20+ Year Treasury Bond ETF (TLT) fell 2.3% for the second straight month. </a:t>
            </a:r>
            <a:endParaRPr/>
          </a:p>
        </p:txBody>
      </p:sp>
      <p:sp>
        <p:nvSpPr>
          <p:cNvPr id="268" name="Google Shape;268;g1913e087e5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2dc4c8c5c_0_14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>
                <a:solidFill>
                  <a:schemeClr val="dk1"/>
                </a:solidFill>
              </a:rPr>
              <a:t>Treasury yields rose across the board even as equities rallied. Intermediate duration instruments posted the largest increases; the 2-year, 3-year, and 5-year all increased by 35 bps or more.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g262dc4c8c5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ab7b4d6217_0_42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chemeClr val="dk1"/>
                </a:solidFill>
              </a:rPr>
              <a:t>Bond ETFs largely mimicked their January performances in February. The short-term SPDR Bloomberg 1-3 Month T-Bill ETF (BIL) and iShares Boxx High Yield Corporate Bond (HYG) both inched higher. In long-term bonds, the iShares 20+ Year Treasury Bond ETF (TLT) fell 2.3% for the second straight month.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0" name="Google Shape;290;g2ab7b4d621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4173001a2_0_6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/>
              <a:t>Equities rallied across the board as the NASDAQ led the way with a 6.2% gain. Both the Russell 2000 and Russell 1000 posted gains of around 5.5%, and the S&amp;P 500 advanced 5.3%. The Dow Jones Industrial Average was the relative laggard but still rose 2.5%.</a:t>
            </a:r>
            <a:endParaRPr/>
          </a:p>
          <a:p>
            <a:pPr marL="0" indent="0">
              <a:buClr>
                <a:schemeClr val="dk1"/>
              </a:buClr>
              <a:buNone/>
            </a:pPr>
            <a:endParaRPr/>
          </a:p>
          <a:p>
            <a:pPr marL="0" indent="0">
              <a:buNone/>
            </a:pPr>
            <a:r>
              <a:rPr lang="en"/>
              <a:t>All eleven sectors advanced higher in February. Consumer Discretionary led the way with a 7.9% gain, followed by Industrials at 7.2% and Materials which charged 6.5% higher.</a:t>
            </a:r>
            <a:endParaRPr/>
          </a:p>
        </p:txBody>
      </p:sp>
      <p:sp>
        <p:nvSpPr>
          <p:cNvPr id="126" name="Google Shape;126;g154173001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708f06408d_0_114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en"/>
              <a:t>1M Returns: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Nasdaq: 6.2%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Russell 2000: 5.7%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Russell 1000: 5.4%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S&amp;P 500: 5.3%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Emerging Markets: 4.8%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Dow Jones: 2.5%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Developed Markets: 1.6%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g1708f06408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913e087e58_0_49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/>
              <a:t>1-Month: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>
                <a:solidFill>
                  <a:schemeClr val="dk1"/>
                </a:solidFill>
              </a:rPr>
              <a:t>Small-Cap Growth 1-Month: 8.0%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</a:pPr>
            <a:r>
              <a:rPr lang="en">
                <a:solidFill>
                  <a:schemeClr val="dk1"/>
                </a:solidFill>
              </a:rPr>
              <a:t>Large-Cap Growth 1-Month: 6.6%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</a:pPr>
            <a:r>
              <a:rPr lang="en">
                <a:solidFill>
                  <a:schemeClr val="dk1"/>
                </a:solidFill>
              </a:rPr>
              <a:t>Large-Cap Value 1-Month: 3.6%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</a:pPr>
            <a:r>
              <a:rPr lang="en">
                <a:solidFill>
                  <a:schemeClr val="dk1"/>
                </a:solidFill>
              </a:rPr>
              <a:t>Small-Cap Value 1-Month: 3.3%</a:t>
            </a:r>
            <a:endParaRPr/>
          </a:p>
          <a:p>
            <a:pPr marL="483306" indent="0">
              <a:lnSpc>
                <a:spcPct val="115000"/>
              </a:lnSpc>
              <a:buNone/>
            </a:pPr>
            <a:endParaRPr/>
          </a:p>
          <a:p>
            <a:pPr marL="0" indent="0">
              <a:lnSpc>
                <a:spcPct val="115000"/>
              </a:lnSpc>
              <a:buNone/>
            </a:pPr>
            <a:r>
              <a:rPr lang="en"/>
              <a:t>TTM:</a:t>
            </a:r>
            <a:endParaRPr/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Large-Cap Growth TTM: 45.5%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Small-Cap Growth TTM: 14.2%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Large-Cap Value TTM: 13.8%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Small-Cap Value TTM: 5.3%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g1913e087e5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913e087e58_0_74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/>
              <a:t>1M Returns: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Consumer Discretionary: 7.9%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Industrials: 7.2%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Materials: 6.5%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Technology: 4.7%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Communication Services: 4.6%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Financials: 4.1%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Energy: 3.3%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Health Care: 3.2%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Real Estate: 2.6%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Consumer Staples: 2.1%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Utilities: 1.1%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g1913e087e5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913e087e58_0_112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/>
              <a:t>1M Returns: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Constellation Energy Corp (CEG): 38.1% gain in February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Ralph Lauren Corp (RL): 29.4%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NVIDIA Corp (NVDA): 28.6%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Meta Platforms Inc (META): 25.5%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Quanta Services Inc (PWR): 24.5%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GE HealthCare Technologies Inc (GEHC): 24.4%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Axon Enterprise Inc (AXON): 23.4%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Applied Materials Inc (AMAT): 22.7%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Tapestry Inc (TPR): 22.5%</a:t>
            </a:r>
            <a:endParaRPr/>
          </a:p>
          <a:p>
            <a:pPr marL="483306" indent="-315491">
              <a:lnSpc>
                <a:spcPct val="115000"/>
              </a:lnSpc>
            </a:pPr>
            <a:r>
              <a:rPr lang="en"/>
              <a:t>Enphase Energy Inc (ENPH): 21.9%</a:t>
            </a:r>
            <a:endParaRPr/>
          </a:p>
        </p:txBody>
      </p:sp>
      <p:sp>
        <p:nvSpPr>
          <p:cNvPr id="178" name="Google Shape;178;g1913e087e5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c58d82ede_2_0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>
                <a:solidFill>
                  <a:schemeClr val="dk1"/>
                </a:solidFill>
              </a:rPr>
              <a:t>1M Returns: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Paramount Global (PARA): -24.3% decline in February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Charter Communications Inc (CHTR): -20.8%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Insulet Corp (PODD): -14.1%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Amgen Inc (AMGN): -12.9%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Warner Bros. Discovery Inc (WBD): -12.3%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Xcel Energy Inc (XEL): -12.1%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Biogen Inc (BIIB): -12.1%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C.H. Robinson Worldwide Inc (CHRW): -11.9%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Take-Two Interactive Software (TTWO): -11.0%</a:t>
            </a:r>
            <a:endParaRPr>
              <a:solidFill>
                <a:schemeClr val="dk1"/>
              </a:solidFill>
            </a:endParaRPr>
          </a:p>
          <a:p>
            <a:pPr marL="483306" indent="-315491">
              <a:lnSpc>
                <a:spcPct val="115000"/>
              </a:lnSpc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Akamai Technologies Inc (AKAM): -10.0%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g1cc58d82e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3e1a0d59e_0_0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  <p:sp>
        <p:nvSpPr>
          <p:cNvPr id="198" name="Google Shape;198;g213e1a0d5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913e087e58_0_27:notes"/>
          <p:cNvSpPr txBox="1">
            <a:spLocks noGrp="1"/>
          </p:cNvSpPr>
          <p:nvPr>
            <p:ph type="body" idx="1"/>
          </p:nvPr>
        </p:nvSpPr>
        <p:spPr>
          <a:xfrm>
            <a:off x="731520" y="4560563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"/>
              <a:t>Core inflation has gradually decelerated over the last 10 months, down to 3.86% in January. Crude oil rose in February, causing the average price of gas to increase 13 cents to $3.37/g. After a flat January, Bitcoin and Ethereum logged respective gains of 45.9% and 44.2% in February, spurred by ETF inflows and ahead of March’s Bitcoin halving event.</a:t>
            </a:r>
            <a:endParaRPr/>
          </a:p>
        </p:txBody>
      </p:sp>
      <p:sp>
        <p:nvSpPr>
          <p:cNvPr id="208" name="Google Shape;208;g1913e087e5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E7F3FC"/>
                </a:solidFill>
              </a:defRPr>
            </a:lvl1pPr>
            <a:lvl2pPr lvl="1">
              <a:buNone/>
              <a:defRPr>
                <a:solidFill>
                  <a:srgbClr val="E7F3FC"/>
                </a:solidFill>
              </a:defRPr>
            </a:lvl2pPr>
            <a:lvl3pPr lvl="2">
              <a:buNone/>
              <a:defRPr>
                <a:solidFill>
                  <a:srgbClr val="E7F3FC"/>
                </a:solidFill>
              </a:defRPr>
            </a:lvl3pPr>
            <a:lvl4pPr lvl="3">
              <a:buNone/>
              <a:defRPr>
                <a:solidFill>
                  <a:srgbClr val="E7F3FC"/>
                </a:solidFill>
              </a:defRPr>
            </a:lvl4pPr>
            <a:lvl5pPr lvl="4">
              <a:buNone/>
              <a:defRPr>
                <a:solidFill>
                  <a:srgbClr val="E7F3FC"/>
                </a:solidFill>
              </a:defRPr>
            </a:lvl5pPr>
            <a:lvl6pPr lvl="5">
              <a:buNone/>
              <a:defRPr>
                <a:solidFill>
                  <a:srgbClr val="E7F3FC"/>
                </a:solidFill>
              </a:defRPr>
            </a:lvl6pPr>
            <a:lvl7pPr lvl="6">
              <a:buNone/>
              <a:defRPr>
                <a:solidFill>
                  <a:srgbClr val="E7F3FC"/>
                </a:solidFill>
              </a:defRPr>
            </a:lvl7pPr>
            <a:lvl8pPr lvl="7">
              <a:buNone/>
              <a:defRPr>
                <a:solidFill>
                  <a:srgbClr val="E7F3FC"/>
                </a:solidFill>
              </a:defRPr>
            </a:lvl8pPr>
            <a:lvl9pPr lvl="8">
              <a:buNone/>
              <a:defRPr>
                <a:solidFill>
                  <a:srgbClr val="E7F3F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2725" cy="514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313" y="1615068"/>
            <a:ext cx="5359133" cy="10745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1455019" y="2628829"/>
            <a:ext cx="39231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84C1EF"/>
                </a:solidFill>
                <a:latin typeface="Roboto Medium"/>
                <a:ea typeface="Roboto Medium"/>
                <a:cs typeface="Roboto Medium"/>
                <a:sym typeface="Roboto Medium"/>
              </a:rPr>
              <a:t>Text here</a:t>
            </a:r>
            <a:endParaRPr sz="31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6475" y="-93700"/>
            <a:ext cx="9496526" cy="534499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0"/>
              <a:buNone/>
              <a:defRPr sz="12000">
                <a:solidFill>
                  <a:srgbClr val="E7F3F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800"/>
              <a:buChar char="●"/>
              <a:defRPr>
                <a:solidFill>
                  <a:srgbClr val="E7F3FC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Char char="○"/>
              <a:defRPr>
                <a:solidFill>
                  <a:srgbClr val="E7F3FC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Char char="■"/>
              <a:defRPr>
                <a:solidFill>
                  <a:srgbClr val="E7F3FC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Char char="●"/>
              <a:defRPr>
                <a:solidFill>
                  <a:srgbClr val="E7F3FC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Char char="○"/>
              <a:defRPr>
                <a:solidFill>
                  <a:srgbClr val="E7F3FC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Char char="■"/>
              <a:defRPr>
                <a:solidFill>
                  <a:srgbClr val="E7F3FC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Char char="●"/>
              <a:defRPr>
                <a:solidFill>
                  <a:srgbClr val="E7F3FC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Char char="○"/>
              <a:defRPr>
                <a:solidFill>
                  <a:srgbClr val="E7F3FC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Char char="■"/>
              <a:defRPr>
                <a:solidFill>
                  <a:srgbClr val="E7F3FC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E7F3FC"/>
                </a:solidFill>
              </a:defRPr>
            </a:lvl1pPr>
            <a:lvl2pPr lvl="1">
              <a:buNone/>
              <a:defRPr>
                <a:solidFill>
                  <a:srgbClr val="E7F3FC"/>
                </a:solidFill>
              </a:defRPr>
            </a:lvl2pPr>
            <a:lvl3pPr lvl="2">
              <a:buNone/>
              <a:defRPr>
                <a:solidFill>
                  <a:srgbClr val="E7F3FC"/>
                </a:solidFill>
              </a:defRPr>
            </a:lvl3pPr>
            <a:lvl4pPr lvl="3">
              <a:buNone/>
              <a:defRPr>
                <a:solidFill>
                  <a:srgbClr val="E7F3FC"/>
                </a:solidFill>
              </a:defRPr>
            </a:lvl4pPr>
            <a:lvl5pPr lvl="4">
              <a:buNone/>
              <a:defRPr>
                <a:solidFill>
                  <a:srgbClr val="E7F3FC"/>
                </a:solidFill>
              </a:defRPr>
            </a:lvl5pPr>
            <a:lvl6pPr lvl="5">
              <a:buNone/>
              <a:defRPr>
                <a:solidFill>
                  <a:srgbClr val="E7F3FC"/>
                </a:solidFill>
              </a:defRPr>
            </a:lvl6pPr>
            <a:lvl7pPr lvl="6">
              <a:buNone/>
              <a:defRPr>
                <a:solidFill>
                  <a:srgbClr val="E7F3FC"/>
                </a:solidFill>
              </a:defRPr>
            </a:lvl7pPr>
            <a:lvl8pPr lvl="7">
              <a:buNone/>
              <a:defRPr>
                <a:solidFill>
                  <a:srgbClr val="E7F3FC"/>
                </a:solidFill>
              </a:defRPr>
            </a:lvl8pPr>
            <a:lvl9pPr lvl="8">
              <a:buNone/>
              <a:defRPr>
                <a:solidFill>
                  <a:srgbClr val="E7F3F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3">
            <a:alphaModFix/>
          </a:blip>
          <a:srcRect l="-6193" t="4847" r="-18432" b="-29474"/>
          <a:stretch/>
        </p:blipFill>
        <p:spPr>
          <a:xfrm>
            <a:off x="7348849" y="4718940"/>
            <a:ext cx="1981203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7150" y="-169900"/>
            <a:ext cx="9699125" cy="545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9800" y="0"/>
            <a:ext cx="9470002" cy="53300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08467B"/>
                </a:solidFill>
              </a:defRPr>
            </a:lvl1pPr>
            <a:lvl2pPr lvl="1">
              <a:buNone/>
              <a:defRPr>
                <a:solidFill>
                  <a:srgbClr val="08467B"/>
                </a:solidFill>
              </a:defRPr>
            </a:lvl2pPr>
            <a:lvl3pPr lvl="2">
              <a:buNone/>
              <a:defRPr>
                <a:solidFill>
                  <a:srgbClr val="08467B"/>
                </a:solidFill>
              </a:defRPr>
            </a:lvl3pPr>
            <a:lvl4pPr lvl="3">
              <a:buNone/>
              <a:defRPr>
                <a:solidFill>
                  <a:srgbClr val="08467B"/>
                </a:solidFill>
              </a:defRPr>
            </a:lvl4pPr>
            <a:lvl5pPr lvl="4">
              <a:buNone/>
              <a:defRPr>
                <a:solidFill>
                  <a:srgbClr val="08467B"/>
                </a:solidFill>
              </a:defRPr>
            </a:lvl5pPr>
            <a:lvl6pPr lvl="5">
              <a:buNone/>
              <a:defRPr>
                <a:solidFill>
                  <a:srgbClr val="08467B"/>
                </a:solidFill>
              </a:defRPr>
            </a:lvl6pPr>
            <a:lvl7pPr lvl="6">
              <a:buNone/>
              <a:defRPr>
                <a:solidFill>
                  <a:srgbClr val="08467B"/>
                </a:solidFill>
              </a:defRPr>
            </a:lvl7pPr>
            <a:lvl8pPr lvl="7">
              <a:buNone/>
              <a:defRPr>
                <a:solidFill>
                  <a:srgbClr val="08467B"/>
                </a:solidFill>
              </a:defRPr>
            </a:lvl8pPr>
            <a:lvl9pPr lvl="8">
              <a:buNone/>
              <a:defRPr>
                <a:solidFill>
                  <a:srgbClr val="08467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625" y="4703625"/>
            <a:ext cx="1589774" cy="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8467B"/>
                </a:solidFill>
              </a:defRPr>
            </a:lvl1pPr>
            <a:lvl2pPr lvl="1" rtl="0">
              <a:buNone/>
              <a:defRPr>
                <a:solidFill>
                  <a:srgbClr val="08467B"/>
                </a:solidFill>
              </a:defRPr>
            </a:lvl2pPr>
            <a:lvl3pPr lvl="2" rtl="0">
              <a:buNone/>
              <a:defRPr>
                <a:solidFill>
                  <a:srgbClr val="08467B"/>
                </a:solidFill>
              </a:defRPr>
            </a:lvl3pPr>
            <a:lvl4pPr lvl="3" rtl="0">
              <a:buNone/>
              <a:defRPr>
                <a:solidFill>
                  <a:srgbClr val="08467B"/>
                </a:solidFill>
              </a:defRPr>
            </a:lvl4pPr>
            <a:lvl5pPr lvl="4" rtl="0">
              <a:buNone/>
              <a:defRPr>
                <a:solidFill>
                  <a:srgbClr val="08467B"/>
                </a:solidFill>
              </a:defRPr>
            </a:lvl5pPr>
            <a:lvl6pPr lvl="5" rtl="0">
              <a:buNone/>
              <a:defRPr>
                <a:solidFill>
                  <a:srgbClr val="08467B"/>
                </a:solidFill>
              </a:defRPr>
            </a:lvl6pPr>
            <a:lvl7pPr lvl="6" rtl="0">
              <a:buNone/>
              <a:defRPr>
                <a:solidFill>
                  <a:srgbClr val="08467B"/>
                </a:solidFill>
              </a:defRPr>
            </a:lvl7pPr>
            <a:lvl8pPr lvl="7" rtl="0">
              <a:buNone/>
              <a:defRPr>
                <a:solidFill>
                  <a:srgbClr val="08467B"/>
                </a:solidFill>
              </a:defRPr>
            </a:lvl8pPr>
            <a:lvl9pPr lvl="8" rtl="0">
              <a:buNone/>
              <a:defRPr>
                <a:solidFill>
                  <a:srgbClr val="08467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"/>
            <a:ext cx="9144003" cy="514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08307" y="849851"/>
            <a:ext cx="29274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16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57200" y="1183004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9900" y="-93700"/>
            <a:ext cx="9317374" cy="534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2700"/>
              <a:buNone/>
              <a:defRPr sz="2700" b="1">
                <a:solidFill>
                  <a:srgbClr val="08467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08467B"/>
                </a:solidFill>
              </a:defRPr>
            </a:lvl1pPr>
            <a:lvl2pPr lvl="1">
              <a:buNone/>
              <a:defRPr>
                <a:solidFill>
                  <a:srgbClr val="08467B"/>
                </a:solidFill>
              </a:defRPr>
            </a:lvl2pPr>
            <a:lvl3pPr lvl="2">
              <a:buNone/>
              <a:defRPr>
                <a:solidFill>
                  <a:srgbClr val="08467B"/>
                </a:solidFill>
              </a:defRPr>
            </a:lvl3pPr>
            <a:lvl4pPr lvl="3">
              <a:buNone/>
              <a:defRPr>
                <a:solidFill>
                  <a:srgbClr val="08467B"/>
                </a:solidFill>
              </a:defRPr>
            </a:lvl4pPr>
            <a:lvl5pPr lvl="4">
              <a:buNone/>
              <a:defRPr>
                <a:solidFill>
                  <a:srgbClr val="08467B"/>
                </a:solidFill>
              </a:defRPr>
            </a:lvl5pPr>
            <a:lvl6pPr lvl="5">
              <a:buNone/>
              <a:defRPr>
                <a:solidFill>
                  <a:srgbClr val="08467B"/>
                </a:solidFill>
              </a:defRPr>
            </a:lvl6pPr>
            <a:lvl7pPr lvl="6">
              <a:buNone/>
              <a:defRPr>
                <a:solidFill>
                  <a:srgbClr val="08467B"/>
                </a:solidFill>
              </a:defRPr>
            </a:lvl7pPr>
            <a:lvl8pPr lvl="7">
              <a:buNone/>
              <a:defRPr>
                <a:solidFill>
                  <a:srgbClr val="08467B"/>
                </a:solidFill>
              </a:defRPr>
            </a:lvl8pPr>
            <a:lvl9pPr lvl="8">
              <a:buNone/>
              <a:defRPr>
                <a:solidFill>
                  <a:srgbClr val="08467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625" y="4703625"/>
            <a:ext cx="1589774" cy="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Charts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27" y="6950"/>
            <a:ext cx="913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2700"/>
              <a:buNone/>
              <a:defRPr sz="2700" b="1">
                <a:solidFill>
                  <a:srgbClr val="0846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800"/>
              <a:buFont typeface="Roboto"/>
              <a:buChar char="●"/>
              <a:defRPr>
                <a:solidFill>
                  <a:srgbClr val="08467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Font typeface="Roboto"/>
              <a:buChar char="○"/>
              <a:defRPr>
                <a:solidFill>
                  <a:srgbClr val="08467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Font typeface="Roboto"/>
              <a:buChar char="■"/>
              <a:defRPr>
                <a:solidFill>
                  <a:srgbClr val="08467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Font typeface="Roboto"/>
              <a:buChar char="●"/>
              <a:defRPr>
                <a:solidFill>
                  <a:srgbClr val="08467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Font typeface="Roboto"/>
              <a:buChar char="○"/>
              <a:defRPr>
                <a:solidFill>
                  <a:srgbClr val="08467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Font typeface="Roboto"/>
              <a:buChar char="■"/>
              <a:defRPr>
                <a:solidFill>
                  <a:srgbClr val="08467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Font typeface="Roboto"/>
              <a:buChar char="●"/>
              <a:defRPr>
                <a:solidFill>
                  <a:srgbClr val="08467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Font typeface="Roboto"/>
              <a:buChar char="○"/>
              <a:defRPr>
                <a:solidFill>
                  <a:srgbClr val="08467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Font typeface="Roboto"/>
              <a:buChar char="■"/>
              <a:defRPr>
                <a:solidFill>
                  <a:srgbClr val="08467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08467B"/>
                </a:solidFill>
              </a:defRPr>
            </a:lvl1pPr>
            <a:lvl2pPr lvl="1">
              <a:buNone/>
              <a:defRPr>
                <a:solidFill>
                  <a:srgbClr val="08467B"/>
                </a:solidFill>
              </a:defRPr>
            </a:lvl2pPr>
            <a:lvl3pPr lvl="2">
              <a:buNone/>
              <a:defRPr>
                <a:solidFill>
                  <a:srgbClr val="08467B"/>
                </a:solidFill>
              </a:defRPr>
            </a:lvl3pPr>
            <a:lvl4pPr lvl="3">
              <a:buNone/>
              <a:defRPr>
                <a:solidFill>
                  <a:srgbClr val="08467B"/>
                </a:solidFill>
              </a:defRPr>
            </a:lvl4pPr>
            <a:lvl5pPr lvl="4">
              <a:buNone/>
              <a:defRPr>
                <a:solidFill>
                  <a:srgbClr val="08467B"/>
                </a:solidFill>
              </a:defRPr>
            </a:lvl5pPr>
            <a:lvl6pPr lvl="5">
              <a:buNone/>
              <a:defRPr>
                <a:solidFill>
                  <a:srgbClr val="08467B"/>
                </a:solidFill>
              </a:defRPr>
            </a:lvl6pPr>
            <a:lvl7pPr lvl="6">
              <a:buNone/>
              <a:defRPr>
                <a:solidFill>
                  <a:srgbClr val="08467B"/>
                </a:solidFill>
              </a:defRPr>
            </a:lvl7pPr>
            <a:lvl8pPr lvl="7">
              <a:buNone/>
              <a:defRPr>
                <a:solidFill>
                  <a:srgbClr val="08467B"/>
                </a:solidFill>
              </a:defRPr>
            </a:lvl8pPr>
            <a:lvl9pPr lvl="8">
              <a:buNone/>
              <a:defRPr>
                <a:solidFill>
                  <a:srgbClr val="08467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625" y="4703625"/>
            <a:ext cx="1589774" cy="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25" y="0"/>
            <a:ext cx="9138552" cy="51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2700"/>
              <a:buNone/>
              <a:defRPr sz="2700" b="1">
                <a:solidFill>
                  <a:srgbClr val="E7F3F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Font typeface="Roboto"/>
              <a:buChar char="●"/>
              <a:defRPr sz="14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○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■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●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○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■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●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○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■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400"/>
              <a:buFont typeface="Roboto"/>
              <a:buChar char="●"/>
              <a:defRPr sz="14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○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■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●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○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■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●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○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1200"/>
              <a:buFont typeface="Roboto"/>
              <a:buChar char="■"/>
              <a:defRPr sz="1200">
                <a:solidFill>
                  <a:srgbClr val="E7F3F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E7F3FC"/>
                </a:solidFill>
              </a:defRPr>
            </a:lvl1pPr>
            <a:lvl2pPr lvl="1">
              <a:buNone/>
              <a:defRPr>
                <a:solidFill>
                  <a:srgbClr val="E7F3FC"/>
                </a:solidFill>
              </a:defRPr>
            </a:lvl2pPr>
            <a:lvl3pPr lvl="2">
              <a:buNone/>
              <a:defRPr>
                <a:solidFill>
                  <a:srgbClr val="E7F3FC"/>
                </a:solidFill>
              </a:defRPr>
            </a:lvl3pPr>
            <a:lvl4pPr lvl="3">
              <a:buNone/>
              <a:defRPr>
                <a:solidFill>
                  <a:srgbClr val="E7F3FC"/>
                </a:solidFill>
              </a:defRPr>
            </a:lvl4pPr>
            <a:lvl5pPr lvl="4">
              <a:buNone/>
              <a:defRPr>
                <a:solidFill>
                  <a:srgbClr val="E7F3FC"/>
                </a:solidFill>
              </a:defRPr>
            </a:lvl5pPr>
            <a:lvl6pPr lvl="5">
              <a:buNone/>
              <a:defRPr>
                <a:solidFill>
                  <a:srgbClr val="E7F3FC"/>
                </a:solidFill>
              </a:defRPr>
            </a:lvl6pPr>
            <a:lvl7pPr lvl="6">
              <a:buNone/>
              <a:defRPr>
                <a:solidFill>
                  <a:srgbClr val="E7F3FC"/>
                </a:solidFill>
              </a:defRPr>
            </a:lvl7pPr>
            <a:lvl8pPr lvl="7">
              <a:buNone/>
              <a:defRPr>
                <a:solidFill>
                  <a:srgbClr val="E7F3FC"/>
                </a:solidFill>
              </a:defRPr>
            </a:lvl8pPr>
            <a:lvl9pPr lvl="8">
              <a:buNone/>
              <a:defRPr>
                <a:solidFill>
                  <a:srgbClr val="E7F3F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l="-6193" t="4847" r="-18432" b="-29474"/>
          <a:stretch/>
        </p:blipFill>
        <p:spPr>
          <a:xfrm>
            <a:off x="7348849" y="4718940"/>
            <a:ext cx="1981203" cy="4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5"/>
          <p:cNvCxnSpPr/>
          <p:nvPr/>
        </p:nvCxnSpPr>
        <p:spPr>
          <a:xfrm>
            <a:off x="4572000" y="1152475"/>
            <a:ext cx="0" cy="2963700"/>
          </a:xfrm>
          <a:prstGeom prst="straightConnector1">
            <a:avLst/>
          </a:prstGeom>
          <a:noFill/>
          <a:ln w="38100" cap="flat" cmpd="sng">
            <a:solidFill>
              <a:srgbClr val="1784E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27" y="6950"/>
            <a:ext cx="913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2700"/>
              <a:buNone/>
              <a:defRPr sz="2700" b="1">
                <a:solidFill>
                  <a:srgbClr val="0846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08467B"/>
                </a:solidFill>
              </a:defRPr>
            </a:lvl1pPr>
            <a:lvl2pPr lvl="1">
              <a:buNone/>
              <a:defRPr>
                <a:solidFill>
                  <a:srgbClr val="08467B"/>
                </a:solidFill>
              </a:defRPr>
            </a:lvl2pPr>
            <a:lvl3pPr lvl="2">
              <a:buNone/>
              <a:defRPr>
                <a:solidFill>
                  <a:srgbClr val="08467B"/>
                </a:solidFill>
              </a:defRPr>
            </a:lvl3pPr>
            <a:lvl4pPr lvl="3">
              <a:buNone/>
              <a:defRPr>
                <a:solidFill>
                  <a:srgbClr val="08467B"/>
                </a:solidFill>
              </a:defRPr>
            </a:lvl4pPr>
            <a:lvl5pPr lvl="4">
              <a:buNone/>
              <a:defRPr>
                <a:solidFill>
                  <a:srgbClr val="08467B"/>
                </a:solidFill>
              </a:defRPr>
            </a:lvl5pPr>
            <a:lvl6pPr lvl="5">
              <a:buNone/>
              <a:defRPr>
                <a:solidFill>
                  <a:srgbClr val="08467B"/>
                </a:solidFill>
              </a:defRPr>
            </a:lvl6pPr>
            <a:lvl7pPr lvl="6">
              <a:buNone/>
              <a:defRPr>
                <a:solidFill>
                  <a:srgbClr val="08467B"/>
                </a:solidFill>
              </a:defRPr>
            </a:lvl7pPr>
            <a:lvl8pPr lvl="7">
              <a:buNone/>
              <a:defRPr>
                <a:solidFill>
                  <a:srgbClr val="08467B"/>
                </a:solidFill>
              </a:defRPr>
            </a:lvl8pPr>
            <a:lvl9pPr lvl="8">
              <a:buNone/>
              <a:defRPr>
                <a:solidFill>
                  <a:srgbClr val="08467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625" y="4703625"/>
            <a:ext cx="1589774" cy="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27" y="6950"/>
            <a:ext cx="913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2700"/>
              <a:buNone/>
              <a:defRPr sz="2700" b="1">
                <a:solidFill>
                  <a:srgbClr val="0846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200"/>
              <a:buChar char="●"/>
              <a:defRPr sz="1200">
                <a:solidFill>
                  <a:srgbClr val="08467B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200"/>
              <a:buChar char="○"/>
              <a:defRPr sz="1200">
                <a:solidFill>
                  <a:srgbClr val="08467B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200"/>
              <a:buChar char="■"/>
              <a:defRPr sz="1200">
                <a:solidFill>
                  <a:srgbClr val="08467B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200"/>
              <a:buChar char="●"/>
              <a:defRPr sz="1200">
                <a:solidFill>
                  <a:srgbClr val="08467B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200"/>
              <a:buChar char="○"/>
              <a:defRPr sz="1200">
                <a:solidFill>
                  <a:srgbClr val="08467B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200"/>
              <a:buChar char="■"/>
              <a:defRPr sz="1200">
                <a:solidFill>
                  <a:srgbClr val="08467B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200"/>
              <a:buChar char="●"/>
              <a:defRPr sz="1200">
                <a:solidFill>
                  <a:srgbClr val="08467B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200"/>
              <a:buChar char="○"/>
              <a:defRPr sz="1200">
                <a:solidFill>
                  <a:srgbClr val="08467B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200"/>
              <a:buChar char="■"/>
              <a:defRPr sz="1200">
                <a:solidFill>
                  <a:srgbClr val="08467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08467B"/>
                </a:solidFill>
              </a:defRPr>
            </a:lvl1pPr>
            <a:lvl2pPr lvl="1">
              <a:buNone/>
              <a:defRPr>
                <a:solidFill>
                  <a:srgbClr val="08467B"/>
                </a:solidFill>
              </a:defRPr>
            </a:lvl2pPr>
            <a:lvl3pPr lvl="2">
              <a:buNone/>
              <a:defRPr>
                <a:solidFill>
                  <a:srgbClr val="08467B"/>
                </a:solidFill>
              </a:defRPr>
            </a:lvl3pPr>
            <a:lvl4pPr lvl="3">
              <a:buNone/>
              <a:defRPr>
                <a:solidFill>
                  <a:srgbClr val="08467B"/>
                </a:solidFill>
              </a:defRPr>
            </a:lvl4pPr>
            <a:lvl5pPr lvl="4">
              <a:buNone/>
              <a:defRPr>
                <a:solidFill>
                  <a:srgbClr val="08467B"/>
                </a:solidFill>
              </a:defRPr>
            </a:lvl5pPr>
            <a:lvl6pPr lvl="5">
              <a:buNone/>
              <a:defRPr>
                <a:solidFill>
                  <a:srgbClr val="08467B"/>
                </a:solidFill>
              </a:defRPr>
            </a:lvl6pPr>
            <a:lvl7pPr lvl="6">
              <a:buNone/>
              <a:defRPr>
                <a:solidFill>
                  <a:srgbClr val="08467B"/>
                </a:solidFill>
              </a:defRPr>
            </a:lvl7pPr>
            <a:lvl8pPr lvl="7">
              <a:buNone/>
              <a:defRPr>
                <a:solidFill>
                  <a:srgbClr val="08467B"/>
                </a:solidFill>
              </a:defRPr>
            </a:lvl8pPr>
            <a:lvl9pPr lvl="8">
              <a:buNone/>
              <a:defRPr>
                <a:solidFill>
                  <a:srgbClr val="08467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625" y="4703625"/>
            <a:ext cx="1589774" cy="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1125" y="-88375"/>
            <a:ext cx="9366251" cy="547265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7F3FC"/>
              </a:buClr>
              <a:buSzPts val="4800"/>
              <a:buNone/>
              <a:defRPr sz="4800" b="1">
                <a:solidFill>
                  <a:srgbClr val="E7F3F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E7F3F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buNone/>
              <a:defRPr>
                <a:solidFill>
                  <a:srgbClr val="E7F3F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buNone/>
              <a:defRPr>
                <a:solidFill>
                  <a:srgbClr val="E7F3F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buNone/>
              <a:defRPr>
                <a:solidFill>
                  <a:srgbClr val="E7F3F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buNone/>
              <a:defRPr>
                <a:solidFill>
                  <a:srgbClr val="E7F3F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buNone/>
              <a:defRPr>
                <a:solidFill>
                  <a:srgbClr val="E7F3F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buNone/>
              <a:defRPr>
                <a:solidFill>
                  <a:srgbClr val="E7F3F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buNone/>
              <a:defRPr>
                <a:solidFill>
                  <a:srgbClr val="E7F3F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buNone/>
              <a:defRPr>
                <a:solidFill>
                  <a:srgbClr val="E7F3F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l="-6193" t="4847" r="-18432" b="-29474"/>
          <a:stretch/>
        </p:blipFill>
        <p:spPr>
          <a:xfrm>
            <a:off x="7348849" y="4718940"/>
            <a:ext cx="1981203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27" y="6950"/>
            <a:ext cx="913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4200"/>
              <a:buNone/>
              <a:defRPr sz="4200" b="1">
                <a:solidFill>
                  <a:srgbClr val="08467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2100"/>
              <a:buNone/>
              <a:defRPr sz="2100">
                <a:solidFill>
                  <a:srgbClr val="08467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800"/>
              <a:buChar char="●"/>
              <a:defRPr>
                <a:solidFill>
                  <a:srgbClr val="08467B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Char char="○"/>
              <a:defRPr>
                <a:solidFill>
                  <a:srgbClr val="08467B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Char char="■"/>
              <a:defRPr>
                <a:solidFill>
                  <a:srgbClr val="08467B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Char char="●"/>
              <a:defRPr>
                <a:solidFill>
                  <a:srgbClr val="08467B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Char char="○"/>
              <a:defRPr>
                <a:solidFill>
                  <a:srgbClr val="08467B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Char char="■"/>
              <a:defRPr>
                <a:solidFill>
                  <a:srgbClr val="08467B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Char char="●"/>
              <a:defRPr>
                <a:solidFill>
                  <a:srgbClr val="08467B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Char char="○"/>
              <a:defRPr>
                <a:solidFill>
                  <a:srgbClr val="08467B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400"/>
              <a:buChar char="■"/>
              <a:defRPr>
                <a:solidFill>
                  <a:srgbClr val="08467B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08467B"/>
                </a:solidFill>
              </a:defRPr>
            </a:lvl1pPr>
            <a:lvl2pPr lvl="1">
              <a:buNone/>
              <a:defRPr>
                <a:solidFill>
                  <a:srgbClr val="08467B"/>
                </a:solidFill>
              </a:defRPr>
            </a:lvl2pPr>
            <a:lvl3pPr lvl="2">
              <a:buNone/>
              <a:defRPr>
                <a:solidFill>
                  <a:srgbClr val="08467B"/>
                </a:solidFill>
              </a:defRPr>
            </a:lvl3pPr>
            <a:lvl4pPr lvl="3">
              <a:buNone/>
              <a:defRPr>
                <a:solidFill>
                  <a:srgbClr val="08467B"/>
                </a:solidFill>
              </a:defRPr>
            </a:lvl4pPr>
            <a:lvl5pPr lvl="4">
              <a:buNone/>
              <a:defRPr>
                <a:solidFill>
                  <a:srgbClr val="08467B"/>
                </a:solidFill>
              </a:defRPr>
            </a:lvl5pPr>
            <a:lvl6pPr lvl="5">
              <a:buNone/>
              <a:defRPr>
                <a:solidFill>
                  <a:srgbClr val="08467B"/>
                </a:solidFill>
              </a:defRPr>
            </a:lvl6pPr>
            <a:lvl7pPr lvl="6">
              <a:buNone/>
              <a:defRPr>
                <a:solidFill>
                  <a:srgbClr val="08467B"/>
                </a:solidFill>
              </a:defRPr>
            </a:lvl7pPr>
            <a:lvl8pPr lvl="7">
              <a:buNone/>
              <a:defRPr>
                <a:solidFill>
                  <a:srgbClr val="08467B"/>
                </a:solidFill>
              </a:defRPr>
            </a:lvl8pPr>
            <a:lvl9pPr lvl="8">
              <a:buNone/>
              <a:defRPr>
                <a:solidFill>
                  <a:srgbClr val="08467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625" y="4703625"/>
            <a:ext cx="1589774" cy="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25" y="-93700"/>
            <a:ext cx="9317374" cy="524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67B"/>
              </a:buClr>
              <a:buSzPts val="1800"/>
              <a:buNone/>
              <a:defRPr>
                <a:solidFill>
                  <a:srgbClr val="08467B"/>
                </a:solidFill>
              </a:defRPr>
            </a:lvl1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08467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buNone/>
              <a:defRPr>
                <a:solidFill>
                  <a:srgbClr val="08467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buNone/>
              <a:defRPr>
                <a:solidFill>
                  <a:srgbClr val="08467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buNone/>
              <a:defRPr>
                <a:solidFill>
                  <a:srgbClr val="08467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buNone/>
              <a:defRPr>
                <a:solidFill>
                  <a:srgbClr val="08467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buNone/>
              <a:defRPr>
                <a:solidFill>
                  <a:srgbClr val="08467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buNone/>
              <a:defRPr>
                <a:solidFill>
                  <a:srgbClr val="08467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buNone/>
              <a:defRPr>
                <a:solidFill>
                  <a:srgbClr val="08467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buNone/>
              <a:defRPr>
                <a:solidFill>
                  <a:srgbClr val="08467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625" y="4703625"/>
            <a:ext cx="1589774" cy="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Condensed"/>
              <a:buNone/>
              <a:defRPr sz="2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1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buNone/>
              <a:defRPr sz="11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buNone/>
              <a:defRPr sz="11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buNone/>
              <a:defRPr sz="11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buNone/>
              <a:defRPr sz="11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buNone/>
              <a:defRPr sz="11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buNone/>
              <a:defRPr sz="11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buNone/>
              <a:defRPr sz="11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buNone/>
              <a:defRPr sz="11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8"/>
            <a:ext cx="9143997" cy="514172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761800" y="1867463"/>
            <a:ext cx="710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Monthly Market Wrap</a:t>
            </a:r>
            <a:endParaRPr sz="3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805625" y="4288438"/>
            <a:ext cx="2963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rgbClr val="A4C2F4"/>
                </a:solidFill>
                <a:latin typeface="Roboto Light"/>
                <a:ea typeface="Roboto Light"/>
                <a:cs typeface="Roboto Light"/>
                <a:sym typeface="Roboto Light"/>
              </a:rPr>
              <a:t>Released March 4, 2024</a:t>
            </a:r>
            <a:endParaRPr sz="1700" i="1">
              <a:solidFill>
                <a:srgbClr val="A4C2F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61800" y="2675813"/>
            <a:ext cx="5226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February 2024</a:t>
            </a:r>
            <a:endParaRPr sz="3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222" name="Google Shape;222;p29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7152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Employment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801" y="578375"/>
            <a:ext cx="5830410" cy="41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232" name="Google Shape;232;p30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7152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Inflation vs. Fed Funds Rate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4" name="Google Shape;2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1168" y="578369"/>
            <a:ext cx="5521680" cy="41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4495" y="16737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242" name="Google Shape;242;p31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7152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Housing Prices and Mortgage Rates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7575" y="578375"/>
            <a:ext cx="5328855" cy="411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51" name="Google Shape;2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252" name="Google Shape;252;p32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7152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Manufacturing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9639" y="618100"/>
            <a:ext cx="5964735" cy="4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262" name="Google Shape;262;p33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7152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Oil &amp; Gas Prices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3073" y="618100"/>
            <a:ext cx="5977855" cy="4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/>
          <p:nvPr/>
        </p:nvSpPr>
        <p:spPr>
          <a:xfrm>
            <a:off x="0" y="0"/>
            <a:ext cx="8229600" cy="5148580"/>
          </a:xfrm>
          <a:custGeom>
            <a:avLst/>
            <a:gdLst/>
            <a:ahLst/>
            <a:cxnLst/>
            <a:rect l="l" t="t" r="r" b="b"/>
            <a:pathLst>
              <a:path w="8229600" h="5148580" extrusionOk="0">
                <a:moveTo>
                  <a:pt x="8229600" y="0"/>
                </a:moveTo>
                <a:lnTo>
                  <a:pt x="0" y="0"/>
                </a:lnTo>
                <a:lnTo>
                  <a:pt x="0" y="5148072"/>
                </a:lnTo>
                <a:lnTo>
                  <a:pt x="8229600" y="5148072"/>
                </a:lnTo>
                <a:lnTo>
                  <a:pt x="82296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84C1EF"/>
                </a:solidFill>
                <a:latin typeface="Roboto Medium"/>
                <a:ea typeface="Roboto Medium"/>
                <a:cs typeface="Roboto Medium"/>
                <a:sym typeface="Roboto Medium"/>
              </a:rPr>
              <a:t>	</a:t>
            </a:r>
            <a:endParaRPr sz="1800"/>
          </a:p>
        </p:txBody>
      </p:sp>
      <p:sp>
        <p:nvSpPr>
          <p:cNvPr id="271" name="Google Shape;271;p34"/>
          <p:cNvSpPr txBox="1"/>
          <p:nvPr/>
        </p:nvSpPr>
        <p:spPr>
          <a:xfrm>
            <a:off x="444500" y="1774850"/>
            <a:ext cx="4570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Featuring the US Treasury Yield Curve, plus performance of select bond ETFs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742" y="0"/>
            <a:ext cx="4844476" cy="514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0695" y="16737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pic>
        <p:nvPicPr>
          <p:cNvPr id="274" name="Google Shape;27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6125" y="4873897"/>
            <a:ext cx="1012524" cy="2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4"/>
          <p:cNvSpPr txBox="1">
            <a:spLocks noGrp="1"/>
          </p:cNvSpPr>
          <p:nvPr>
            <p:ph type="title"/>
          </p:nvPr>
        </p:nvSpPr>
        <p:spPr>
          <a:xfrm>
            <a:off x="444500" y="1212275"/>
            <a:ext cx="55749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Fixed Income</a:t>
            </a:r>
            <a:endParaRPr sz="26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pic>
        <p:nvPicPr>
          <p:cNvPr id="283" name="Google Shape;2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5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7152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US Treasury Yield Curve</a:t>
            </a:r>
            <a:endParaRPr sz="14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85" name="Google Shape;285;p35"/>
          <p:cNvGraphicFramePr/>
          <p:nvPr/>
        </p:nvGraphicFramePr>
        <p:xfrm>
          <a:off x="188675" y="723888"/>
          <a:ext cx="2885075" cy="3762775"/>
        </p:xfrm>
        <a:graphic>
          <a:graphicData uri="http://schemas.openxmlformats.org/drawingml/2006/table">
            <a:tbl>
              <a:tblPr>
                <a:noFill/>
                <a:tableStyleId>{2CBEAC0F-37D9-40C8-BF8F-C4B46D34843C}</a:tableStyleId>
              </a:tblPr>
              <a:tblGrid>
                <a:gridCol w="97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Duration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F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Rate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F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MoM Δ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1-Month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5.53%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UnCh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3-Month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5.45%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 bps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6-Month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5.30%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 bps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1-Year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5.01%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 bps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2-Year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4.64%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37 bps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3-Year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4.43%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38 bps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5-Year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4.26%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35 bps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10-Year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4.25%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 bps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20-Year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4.51%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 bps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30-Year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4.38%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 bps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87" name="Google Shape;28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3300" y="549800"/>
            <a:ext cx="4514750" cy="3936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93" name="Google Shape;29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294" name="Google Shape;294;p36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5574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Bond Fund Performance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427325" y="530850"/>
            <a:ext cx="4004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February</a:t>
            </a:r>
            <a:r>
              <a:rPr lang="en" sz="1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2024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: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Short-term funds eke slight gains, TLT falls another 2.3%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4743175" y="538500"/>
            <a:ext cx="400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Trailing Twelve Months (TTM):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High-Yield HYG up 10%, TLT down 4.1%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901" y="1189700"/>
            <a:ext cx="3934275" cy="349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2751" y="1189700"/>
            <a:ext cx="3934275" cy="349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>
            <a:off x="0" y="0"/>
            <a:ext cx="8229600" cy="5148580"/>
          </a:xfrm>
          <a:custGeom>
            <a:avLst/>
            <a:gdLst/>
            <a:ahLst/>
            <a:cxnLst/>
            <a:rect l="l" t="t" r="r" b="b"/>
            <a:pathLst>
              <a:path w="8229600" h="5148580" extrusionOk="0">
                <a:moveTo>
                  <a:pt x="8229600" y="0"/>
                </a:moveTo>
                <a:lnTo>
                  <a:pt x="0" y="0"/>
                </a:lnTo>
                <a:lnTo>
                  <a:pt x="0" y="5148072"/>
                </a:lnTo>
                <a:lnTo>
                  <a:pt x="8229600" y="5148072"/>
                </a:lnTo>
                <a:lnTo>
                  <a:pt x="82296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84C1EF"/>
                </a:solidFill>
                <a:latin typeface="Roboto Medium"/>
                <a:ea typeface="Roboto Medium"/>
                <a:cs typeface="Roboto Medium"/>
                <a:sym typeface="Roboto Medium"/>
              </a:rPr>
              <a:t>	</a:t>
            </a:r>
            <a:endParaRPr sz="1800"/>
          </a:p>
        </p:txBody>
      </p:sp>
      <p:sp>
        <p:nvSpPr>
          <p:cNvPr id="129" name="Google Shape;129;p21"/>
          <p:cNvSpPr txBox="1"/>
          <p:nvPr/>
        </p:nvSpPr>
        <p:spPr>
          <a:xfrm>
            <a:off x="444500" y="1782650"/>
            <a:ext cx="45702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Charts and tables highlighting the performance of stock market indices, sectors, and individual securities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44500" y="1208750"/>
            <a:ext cx="55749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Equity Performance</a:t>
            </a:r>
            <a:endParaRPr sz="26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1000" y="0"/>
            <a:ext cx="5023225" cy="514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0695" y="16737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6125" y="4873897"/>
            <a:ext cx="1012524" cy="2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140" name="Google Shape;140;p22"/>
          <p:cNvSpPr txBox="1">
            <a:spLocks noGrp="1"/>
          </p:cNvSpPr>
          <p:nvPr>
            <p:ph type="title" idx="4294967295"/>
          </p:nvPr>
        </p:nvSpPr>
        <p:spPr>
          <a:xfrm>
            <a:off x="0" y="221075"/>
            <a:ext cx="5581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00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Key Stock Market Index Performance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59475" y="644700"/>
            <a:ext cx="420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February 2024: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Equities Rally, Nasdaq up 6.2%; S&amp;P 500 5.3% higher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4751950" y="644700"/>
            <a:ext cx="420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Trailing Twelve Months (TTM):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Nasdaq up 41.6% over the last twelve months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00" y="1263975"/>
            <a:ext cx="4147900" cy="337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4300" y="1263975"/>
            <a:ext cx="4147900" cy="3370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154" name="Google Shape;154;p23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5574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Value vs. Growth Performance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60725" y="640275"/>
            <a:ext cx="425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February 2024: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Both Growth and Value rise, Small-cap Growth outpaces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4707425" y="640275"/>
            <a:ext cx="429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Trailing Twelve Months (TTM):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Large-cap Growth rally fueled by Magnificent Seven stocks; Small-cap Growth and Large-cap Value up similar amounts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625" y="1399475"/>
            <a:ext cx="4188000" cy="309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9350" y="1399475"/>
            <a:ext cx="4188000" cy="309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168" name="Google Shape;168;p24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5574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Domestic Sector Performance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427325" y="530850"/>
            <a:ext cx="400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February 2024: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All sectors positive; Consumer Disc. leads the way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4743175" y="538500"/>
            <a:ext cx="400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Trailing Twelve Months (TTM):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Tech up 52.9%, Comm Services up 49.8%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898" y="1179937"/>
            <a:ext cx="3942950" cy="351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3747" y="1179925"/>
            <a:ext cx="3942950" cy="351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182" name="Google Shape;182;p25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7152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Best-Performing S&amp;P 500 Stocks of the Month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p25"/>
          <p:cNvGraphicFramePr/>
          <p:nvPr/>
        </p:nvGraphicFramePr>
        <p:xfrm>
          <a:off x="790575" y="826338"/>
          <a:ext cx="7562850" cy="3563723"/>
        </p:xfrm>
        <a:graphic>
          <a:graphicData uri="http://schemas.openxmlformats.org/drawingml/2006/table">
            <a:tbl>
              <a:tblPr>
                <a:noFill/>
                <a:tableStyleId>{E6A5D060-5A12-4359-9D61-51C99B390391}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Ticker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Feb Price Returns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YTD Price Returns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Industry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Sector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CEG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Constellation Energy Corp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38.1%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44.1%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Utilities - Renewable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Utilities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RL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Ralph Lauren Corp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29.4%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28.9%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Apparel Manufacturing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Consumer Cyclical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NVDA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NVIDIA Corp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28.6%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59.8%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Semiconductors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META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Meta Platforms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25.5%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38.3%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Internet Content &amp; Information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Communication Services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PWR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Quanta Services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24.5%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11.9%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Engineering &amp; Construction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Industrials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GEHC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GE HealthCare Technologies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24.4%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18.0%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 Information Services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Healthcare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AXON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Axon Enterprise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23.4%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19.0%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Aerospace &amp; Defense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Industrials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AMAT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Applied Materials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22.7%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24.4%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Semiconductor Equipment &amp; Materials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TPR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Tapestry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22.5%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29.1%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Luxury Goods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Consumer Cyclical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ENPH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Enphase Energy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9CF19"/>
                          </a:solidFill>
                        </a:rPr>
                        <a:t>▲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/>
                        <a:t>21.9%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-3.9%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Solar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192" name="Google Shape;192;p26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7152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Worst-Performing S&amp;P 500 Stocks of the Month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6"/>
          <p:cNvGraphicFramePr/>
          <p:nvPr/>
        </p:nvGraphicFramePr>
        <p:xfrm>
          <a:off x="790575" y="826338"/>
          <a:ext cx="7562850" cy="3495475"/>
        </p:xfrm>
        <a:graphic>
          <a:graphicData uri="http://schemas.openxmlformats.org/drawingml/2006/table">
            <a:tbl>
              <a:tblPr>
                <a:noFill/>
                <a:tableStyleId>{E6A5D060-5A12-4359-9D61-51C99B390391}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Ticker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Feb Price Returns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YTD Price Returns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Industry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Sector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PARA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Paramount Global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-24.3%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-25.4%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Entertainment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Communication Services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1784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CHTR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Charter Communications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-20.8%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-24.4%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Telecom Services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Communication Services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PODD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Insulet Corp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-14.1%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-24.4%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Medical Devices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Healthcare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AMGN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Amgen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-12.9%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-4.9%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Drug Manufacturers - General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Healthcare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WBD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Warner Bros. Discovery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-12.3%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-22.8%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Entertainment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Communication Services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XEL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Xcel Energy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-12.1%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-15.0%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Utilities - Regulated Electric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Utilities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BIIB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Biogen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-12.1%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-16.2%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Drug Manufacturers - General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Healthcare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CHRW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C.H. Robinson Worldwide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-11.9%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-14.2%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Integrated Freight &amp; Logistics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Industrials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TTWO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Take-Two Interactive Software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-11.0%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-8.8%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Electronic Gaming &amp; Multimedia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Communication Services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AKAM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Akamai Technologies Inc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-10.0%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▼ </a:t>
                      </a:r>
                      <a:r>
                        <a:rPr lang="en" sz="1000"/>
                        <a:t>-6.3%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Software - Infrastructure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</a:t>
                      </a:r>
                      <a:endParaRPr sz="10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DBD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72"/>
                </a:lnTo>
                <a:lnTo>
                  <a:pt x="9144000" y="5148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20" y="12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202" name="Google Shape;202;p27"/>
          <p:cNvSpPr txBox="1">
            <a:spLocks noGrp="1"/>
          </p:cNvSpPr>
          <p:nvPr>
            <p:ph type="title" idx="4294967295"/>
          </p:nvPr>
        </p:nvSpPr>
        <p:spPr>
          <a:xfrm>
            <a:off x="7075" y="221075"/>
            <a:ext cx="5574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Asset Class Performance</a:t>
            </a:r>
            <a:endParaRPr sz="18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475" y="777127"/>
            <a:ext cx="2509513" cy="4079725"/>
          </a:xfrm>
          <a:prstGeom prst="rect">
            <a:avLst/>
          </a:prstGeom>
          <a:noFill/>
          <a:ln>
            <a:noFill/>
          </a:ln>
          <a:effectLst>
            <a:outerShdw blurRad="342900" dist="114300" dir="4200000" algn="bl" rotWithShape="0">
              <a:srgbClr val="000000">
                <a:alpha val="10000"/>
              </a:srgbClr>
            </a:outerShdw>
          </a:effectLst>
        </p:spPr>
      </p:pic>
      <p:pic>
        <p:nvPicPr>
          <p:cNvPr id="204" name="Google Shape;20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600" y="4881675"/>
            <a:ext cx="1012475" cy="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087" y="609873"/>
            <a:ext cx="4467118" cy="436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>
            <a:off x="0" y="0"/>
            <a:ext cx="8229600" cy="5148580"/>
          </a:xfrm>
          <a:custGeom>
            <a:avLst/>
            <a:gdLst/>
            <a:ahLst/>
            <a:cxnLst/>
            <a:rect l="l" t="t" r="r" b="b"/>
            <a:pathLst>
              <a:path w="8229600" h="5148580" extrusionOk="0">
                <a:moveTo>
                  <a:pt x="8229600" y="0"/>
                </a:moveTo>
                <a:lnTo>
                  <a:pt x="0" y="0"/>
                </a:lnTo>
                <a:lnTo>
                  <a:pt x="0" y="5148072"/>
                </a:lnTo>
                <a:lnTo>
                  <a:pt x="8229600" y="5148072"/>
                </a:lnTo>
                <a:lnTo>
                  <a:pt x="82296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84C1EF"/>
                </a:solidFill>
                <a:latin typeface="Roboto Medium"/>
                <a:ea typeface="Roboto Medium"/>
                <a:cs typeface="Roboto Medium"/>
                <a:sym typeface="Roboto Medium"/>
              </a:rPr>
              <a:t>	</a:t>
            </a:r>
            <a:endParaRPr sz="1800"/>
          </a:p>
        </p:txBody>
      </p:sp>
      <p:sp>
        <p:nvSpPr>
          <p:cNvPr id="211" name="Google Shape;211;p28"/>
          <p:cNvSpPr txBox="1"/>
          <p:nvPr/>
        </p:nvSpPr>
        <p:spPr>
          <a:xfrm>
            <a:off x="444500" y="1772800"/>
            <a:ext cx="4570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Select charts and data highlighting the major economic events of the past month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444500" y="1212275"/>
            <a:ext cx="55749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1166B0"/>
                </a:solidFill>
                <a:latin typeface="Roboto"/>
                <a:ea typeface="Roboto"/>
                <a:cs typeface="Roboto"/>
                <a:sym typeface="Roboto"/>
              </a:rPr>
              <a:t>Economic Data</a:t>
            </a:r>
            <a:endParaRPr sz="2600" b="1">
              <a:solidFill>
                <a:srgbClr val="116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50" y="-6675"/>
            <a:ext cx="5272108" cy="514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0695" y="16737"/>
            <a:ext cx="2867687" cy="5124983"/>
          </a:xfrm>
          <a:prstGeom prst="rect">
            <a:avLst/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10000"/>
              </a:srgbClr>
            </a:outerShdw>
          </a:effectLst>
        </p:spPr>
      </p:pic>
      <p:pic>
        <p:nvPicPr>
          <p:cNvPr id="215" name="Google Shape;21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6125" y="4873897"/>
            <a:ext cx="1012524" cy="2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v 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1619</Words>
  <Application>Microsoft Office PowerPoint</Application>
  <PresentationFormat>On-screen Show (16:9)</PresentationFormat>
  <Paragraphs>273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Roboto Medium</vt:lpstr>
      <vt:lpstr>Roboto</vt:lpstr>
      <vt:lpstr>Roboto Light</vt:lpstr>
      <vt:lpstr>Roboto Condensed</vt:lpstr>
      <vt:lpstr>Nov 2022</vt:lpstr>
      <vt:lpstr>PowerPoint Presentation</vt:lpstr>
      <vt:lpstr>Equity Performance</vt:lpstr>
      <vt:lpstr>Key Stock Market Index Performance</vt:lpstr>
      <vt:lpstr>Value vs. Growth Performance</vt:lpstr>
      <vt:lpstr>Domestic Sector Performance</vt:lpstr>
      <vt:lpstr>Best-Performing S&amp;P 500 Stocks of the Month</vt:lpstr>
      <vt:lpstr>Worst-Performing S&amp;P 500 Stocks of the Month </vt:lpstr>
      <vt:lpstr>Asset Class Performance</vt:lpstr>
      <vt:lpstr>Economic Data</vt:lpstr>
      <vt:lpstr>Employment</vt:lpstr>
      <vt:lpstr>Inflation vs. Fed Funds Rate</vt:lpstr>
      <vt:lpstr>Housing Prices and Mortgage Rates</vt:lpstr>
      <vt:lpstr>Manufacturing</vt:lpstr>
      <vt:lpstr>Oil &amp; Gas Prices</vt:lpstr>
      <vt:lpstr>Fixed Income</vt:lpstr>
      <vt:lpstr>US Treasury Yield Curve</vt:lpstr>
      <vt:lpstr>Bond Fund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Hammers</dc:creator>
  <cp:lastModifiedBy>Stephen Hammers</cp:lastModifiedBy>
  <cp:revision>1</cp:revision>
  <cp:lastPrinted>2024-03-18T21:07:03Z</cp:lastPrinted>
  <dcterms:modified xsi:type="dcterms:W3CDTF">2024-03-18T21:07:47Z</dcterms:modified>
</cp:coreProperties>
</file>